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webextensions/webextension5.xml" ContentType="application/vnd.ms-office.webextension+xml"/>
  <Override PartName="/ppt/webextensions/webextension6.xml" ContentType="application/vnd.ms-office.webextension+xml"/>
  <Override PartName="/ppt/webextensions/webextension7.xml" ContentType="application/vnd.ms-office.webextension+xml"/>
  <Override PartName="/ppt/webextensions/webextension8.xml" ContentType="application/vnd.ms-office.webextension+xml"/>
  <Override PartName="/ppt/webextensions/webextension9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6" r:id="rId4"/>
    <p:sldId id="267" r:id="rId5"/>
    <p:sldId id="268" r:id="rId6"/>
    <p:sldId id="270" r:id="rId7"/>
    <p:sldId id="269" r:id="rId8"/>
    <p:sldId id="271" r:id="rId9"/>
    <p:sldId id="273" r:id="rId10"/>
    <p:sldId id="272" r:id="rId11"/>
    <p:sldId id="274" r:id="rId12"/>
    <p:sldId id="275" r:id="rId13"/>
    <p:sldId id="262" r:id="rId14"/>
    <p:sldId id="261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48" autoAdjust="0"/>
    <p:restoredTop sz="94660"/>
  </p:normalViewPr>
  <p:slideViewPr>
    <p:cSldViewPr snapToGrid="0">
      <p:cViewPr varScale="1">
        <p:scale>
          <a:sx n="86" d="100"/>
          <a:sy n="86" d="100"/>
        </p:scale>
        <p:origin x="39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6C04-7EB0-775E-0194-0EA6A2EEF1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F9E20-C021-8B78-5D18-AE1C8BE10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065C7-3214-77CD-A7F8-942239646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60641-DF58-7F89-5DF5-86CBC3923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A0DC3-8A63-DE25-5543-4CB8ECCCA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650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EB7E6-FF21-2D76-508C-D771D7922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29232-4572-2853-4F4F-82DF577DF1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B9180-1EFC-7865-D1E3-CFD51D724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9509A-74AD-D37A-EAD3-C42623F1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3C486-D33F-5896-8678-DE351156A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01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326524-08E3-4E78-4B25-7E6F3F2D39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3E5515-2990-0FC2-77F1-80296DB8CD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D92E3C-EDD0-0616-24C1-B1F5101AF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1ED5D-C2E7-3A85-3675-774C07AF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B3A8D-4C72-9752-3987-AEA2AAE48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57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6C3F0-2AE0-8CD7-C2B7-6767EEBE0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8821-C5FD-CC30-EFFA-13F39203A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64A56-6E90-BB71-0FD6-C8CA77569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C67F61-62BF-ACA1-B0ED-56A1EED15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AC5AA-AD4C-FF84-17AB-2CF6B37F8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177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7B67-8023-63F0-976E-95843709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E9D9C-E740-39BF-F178-3559DB8276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3C811-0AEC-8729-3239-C952079D7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FC46F7-51BC-0A60-522E-610BFF582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AB9B1-FD27-3DDF-F4B3-D995027B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75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1D23E-0471-96EC-365B-C5F2BA51D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667E8-E959-2987-6040-7C44947F40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AD4288-302A-0105-3CAA-42FBD4881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8C550-6A2A-E808-D86D-0043B4C3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38047-2138-AD6F-0F69-1230AB911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1B137-6F48-4FA0-AC93-096FF49B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367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C5DBC-D24E-8D61-AF80-6E764763E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D09DD7-92C1-064B-C70E-72418793E4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53CA6-8276-F169-298E-0C8EF321BB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5318CF-7237-89C3-7833-8E6D0B6C58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D97131-8CBA-F86E-2604-AA11E7A18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A76940-2B37-922F-5129-8465F0AF9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684F78-CF8C-FB2F-F7D5-4CF0A780C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CCF760-AEE5-17AF-3667-3B4FA0A6A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47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6381-9D89-0990-1B98-7C273AF0F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A4C00A-F712-68F3-710C-29B07CA4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1AC49-8FE7-F065-B89A-970EB3408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B58A0-3945-B404-C953-1024E19A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08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291D78-06B3-89B5-0134-F7234F8AD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5E678A-A06B-1880-1798-3C870AE6B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04795-5953-86C8-6687-C4AA36B47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39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F2798-7FB5-0F78-C582-6D8582F8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37585-9BF3-D08A-2D38-0713613C8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7CB6C1-8364-72B6-4A45-976E582A3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1B4657-7A15-EDC7-7A29-27DF9EE5A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228F56-76D2-9253-75D8-1AC99C939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AC07A-4708-0AFA-F92B-DE20970D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03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E35A1-BA63-5B2A-9723-DBD6D54A4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660477-1A3E-B321-0B43-CFD70CE8C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C555CD-1A7C-4211-2502-C74CAA7D6C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51B6F-F96F-C84E-40CA-87CE91EDC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C8A4B-1E69-55AB-508A-F74FF89B4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E6B81-4598-AC17-20C7-8E2EEF8FB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18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F8D255-F36D-23A3-51F9-149334E9D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99530-347E-85AE-033E-AAF57DA53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C4A62-2788-5CE1-FB83-1A95CAE926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2F0A9-E4D0-44B2-859F-55D16BF214B9}" type="datetimeFigureOut">
              <a:rPr lang="en-US" smtClean="0"/>
              <a:t>7/14/2023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3BE83-55AC-54F1-2AC4-009ACD9CB4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87859-11B1-C9CD-CAA6-887C08036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C3FD0D-FCCF-4D93-A6FD-21C6ED930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4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1/relationships/webextension" Target="../webextensions/webextension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1/relationships/webextension" Target="../webextensions/webextension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microsoft.com/office/2011/relationships/webextension" Target="../webextensions/webextension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1/relationships/webextension" Target="../webextensions/webextension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1/relationships/webextension" Target="../webextensions/webextension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1/relationships/webextension" Target="../webextensions/webextension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49B630-C84A-BCF5-2DC3-53D2653405B0}"/>
              </a:ext>
            </a:extLst>
          </p:cNvPr>
          <p:cNvGrpSpPr/>
          <p:nvPr/>
        </p:nvGrpSpPr>
        <p:grpSpPr>
          <a:xfrm>
            <a:off x="-1155909" y="-2359"/>
            <a:ext cx="11165278" cy="5936556"/>
            <a:chOff x="-1064469" y="305918"/>
            <a:chExt cx="11165278" cy="593655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C715319-751A-9441-789C-983A7B70566E}"/>
                </a:ext>
              </a:extLst>
            </p:cNvPr>
            <p:cNvSpPr/>
            <p:nvPr/>
          </p:nvSpPr>
          <p:spPr>
            <a:xfrm rot="19514881">
              <a:off x="-1064469" y="305918"/>
              <a:ext cx="11165278" cy="5554945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2EB69CF-4D4D-8CA4-8BDB-D93976C19251}"/>
                </a:ext>
              </a:extLst>
            </p:cNvPr>
            <p:cNvGrpSpPr/>
            <p:nvPr/>
          </p:nvGrpSpPr>
          <p:grpSpPr>
            <a:xfrm>
              <a:off x="1371599" y="2575560"/>
              <a:ext cx="5482591" cy="3666914"/>
              <a:chOff x="1371599" y="2575560"/>
              <a:chExt cx="5482591" cy="3666914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E8889A7-DCC2-BCC0-3310-56FE418A57B1}"/>
                  </a:ext>
                </a:extLst>
              </p:cNvPr>
              <p:cNvSpPr txBox="1"/>
              <p:nvPr/>
            </p:nvSpPr>
            <p:spPr>
              <a:xfrm>
                <a:off x="1371599" y="5873142"/>
                <a:ext cx="44757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0" i="0" dirty="0">
                    <a:solidFill>
                      <a:srgbClr val="D1D5DB"/>
                    </a:solidFill>
                    <a:effectLst/>
                    <a:latin typeface="Söhne"/>
                  </a:rPr>
                  <a:t>Presented by :Nupur Jamadagni</a:t>
                </a:r>
                <a:endParaRPr lang="en-US" dirty="0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C3D9E40-F3EB-A396-A12D-BA78F6A61BA7}"/>
                  </a:ext>
                </a:extLst>
              </p:cNvPr>
              <p:cNvSpPr txBox="1"/>
              <p:nvPr/>
            </p:nvSpPr>
            <p:spPr>
              <a:xfrm>
                <a:off x="1371599" y="2575560"/>
                <a:ext cx="5482591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0" dirty="0">
                    <a:latin typeface="Bookman Old Style" panose="02050604050505020204" pitchFamily="18" charset="0"/>
                  </a:rPr>
                  <a:t>WELCOME</a:t>
                </a:r>
              </a:p>
              <a:p>
                <a:r>
                  <a:rPr lang="en-US" sz="2000" b="0" i="0" dirty="0">
                    <a:solidFill>
                      <a:srgbClr val="D1D5DB"/>
                    </a:solidFill>
                    <a:effectLst/>
                    <a:latin typeface="Söhne"/>
                  </a:rPr>
                  <a:t>The Presentation On "Insights For Codex In The Indian Market"</a:t>
                </a:r>
                <a:r>
                  <a:rPr lang="en-US" sz="2000" dirty="0">
                    <a:latin typeface="Arial Black" panose="020B0A04020102020204" pitchFamily="34" charset="0"/>
                  </a:rPr>
                  <a:t> </a:t>
                </a: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7A03A80-918D-A0F4-E214-4D2049870760}"/>
                  </a:ext>
                </a:extLst>
              </p:cNvPr>
              <p:cNvSpPr txBox="1"/>
              <p:nvPr/>
            </p:nvSpPr>
            <p:spPr>
              <a:xfrm>
                <a:off x="1386839" y="5559198"/>
                <a:ext cx="44757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b="1" i="0" dirty="0">
                    <a:solidFill>
                      <a:srgbClr val="131022"/>
                    </a:solidFill>
                    <a:effectLst/>
                    <a:latin typeface="manrope"/>
                  </a:rPr>
                  <a:t>Resume Project Challenge</a:t>
                </a:r>
              </a:p>
            </p:txBody>
          </p:sp>
        </p:grp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55100A7-03FA-C6B0-B84B-2D663947B63F}"/>
              </a:ext>
            </a:extLst>
          </p:cNvPr>
          <p:cNvGrpSpPr/>
          <p:nvPr/>
        </p:nvGrpSpPr>
        <p:grpSpPr>
          <a:xfrm>
            <a:off x="5487451" y="365760"/>
            <a:ext cx="9684788" cy="5093823"/>
            <a:chOff x="5604548" y="-141165"/>
            <a:chExt cx="9684788" cy="5093823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E4CB98-B411-B810-0EAA-A31CD8BAC036}"/>
                </a:ext>
              </a:extLst>
            </p:cNvPr>
            <p:cNvSpPr/>
            <p:nvPr/>
          </p:nvSpPr>
          <p:spPr>
            <a:xfrm rot="19527927">
              <a:off x="5604548" y="-141165"/>
              <a:ext cx="6081204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7A2EA07-951F-EB6E-09DE-3FEC799C78C9}"/>
                </a:ext>
              </a:extLst>
            </p:cNvPr>
            <p:cNvSpPr/>
            <p:nvPr/>
          </p:nvSpPr>
          <p:spPr>
            <a:xfrm rot="19527927">
              <a:off x="6011816" y="1774451"/>
              <a:ext cx="7181623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8ABC2CB-4F24-E519-A01C-18CE3F70CC78}"/>
                </a:ext>
              </a:extLst>
            </p:cNvPr>
            <p:cNvSpPr/>
            <p:nvPr/>
          </p:nvSpPr>
          <p:spPr>
            <a:xfrm rot="19527927">
              <a:off x="8107713" y="3017325"/>
              <a:ext cx="7181623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3D82C7D-F0D4-74F0-BFB4-B385361AA12D}"/>
              </a:ext>
            </a:extLst>
          </p:cNvPr>
          <p:cNvGrpSpPr/>
          <p:nvPr/>
        </p:nvGrpSpPr>
        <p:grpSpPr>
          <a:xfrm>
            <a:off x="14396397" y="2027741"/>
            <a:ext cx="4907280" cy="2434769"/>
            <a:chOff x="1371600" y="2575560"/>
            <a:chExt cx="4907280" cy="243476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9696CF7-13AE-DF9B-7C2D-C7D51F2C6403}"/>
                </a:ext>
              </a:extLst>
            </p:cNvPr>
            <p:cNvSpPr txBox="1"/>
            <p:nvPr/>
          </p:nvSpPr>
          <p:spPr>
            <a:xfrm>
              <a:off x="1371600" y="2575560"/>
              <a:ext cx="490728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latin typeface="Bookman Old Style" panose="02050604050505020204" pitchFamily="18" charset="0"/>
                </a:rPr>
                <a:t>WELCOME</a:t>
              </a:r>
              <a:r>
                <a:rPr lang="en-US" sz="6000" dirty="0">
                  <a:latin typeface="Arial Black" panose="020B0A04020102020204" pitchFamily="34" charset="0"/>
                </a:rPr>
                <a:t> 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2A7781-D3AC-3C97-BE0F-3894E6D48242}"/>
                </a:ext>
              </a:extLst>
            </p:cNvPr>
            <p:cNvSpPr txBox="1"/>
            <p:nvPr/>
          </p:nvSpPr>
          <p:spPr>
            <a:xfrm>
              <a:off x="1584960" y="3810000"/>
              <a:ext cx="447573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IVAOJVUIA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WEIOAHNV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WIOANVK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VWEUIAOL</a:t>
              </a:r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9DEA320-BD4A-6D0F-8AB3-7502A2D05785}"/>
              </a:ext>
            </a:extLst>
          </p:cNvPr>
          <p:cNvSpPr/>
          <p:nvPr/>
        </p:nvSpPr>
        <p:spPr>
          <a:xfrm>
            <a:off x="6096000" y="-518160"/>
            <a:ext cx="6355080" cy="518160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randing and Advertising | Our Work | IdeaTick">
            <a:extLst>
              <a:ext uri="{FF2B5EF4-FFF2-40B4-BE49-F238E27FC236}">
                <a16:creationId xmlns:a16="http://schemas.microsoft.com/office/drawing/2014/main" id="{7F8E9F76-1630-8BC3-0063-AF2E670A8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23719" y="-37926"/>
            <a:ext cx="2879872" cy="1853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04195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22BAC6D2-AEFF-9DBC-5AC2-68E47274AC8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76337428"/>
                  </p:ext>
                </p:extLst>
              </p:nvPr>
            </p:nvGraphicFramePr>
            <p:xfrm>
              <a:off x="0" y="0"/>
              <a:ext cx="12192000" cy="710685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22BAC6D2-AEFF-9DBC-5AC2-68E47274AC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1068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1964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EC697685-6EAC-ED16-1E8A-448158949B2B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75630980"/>
                  </p:ext>
                </p:extLst>
              </p:nvPr>
            </p:nvGraphicFramePr>
            <p:xfrm>
              <a:off x="0" y="0"/>
              <a:ext cx="12192000" cy="714158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EC697685-6EAC-ED16-1E8A-448158949B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1415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5558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76DBBD7-3890-36B7-EF11-2D616F6AEDC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18531107"/>
                  </p:ext>
                </p:extLst>
              </p:nvPr>
            </p:nvGraphicFramePr>
            <p:xfrm>
              <a:off x="0" y="0"/>
              <a:ext cx="12192000" cy="710685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76DBBD7-3890-36B7-EF11-2D616F6AEDC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1068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1723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03D1D7EA-2FD0-E40E-9270-2434841DF7C1}"/>
              </a:ext>
            </a:extLst>
          </p:cNvPr>
          <p:cNvSpPr/>
          <p:nvPr/>
        </p:nvSpPr>
        <p:spPr>
          <a:xfrm>
            <a:off x="2343004" y="-701040"/>
            <a:ext cx="7597432" cy="7757160"/>
          </a:xfrm>
          <a:prstGeom prst="parallelogram">
            <a:avLst/>
          </a:prstGeom>
          <a:blipFill>
            <a:blip r:embed="rId2"/>
            <a:stretch>
              <a:fillRect l="-1099" t="-13536" r="-12437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9365E0F-9866-CC87-9B36-39318DA3DDBE}"/>
              </a:ext>
            </a:extLst>
          </p:cNvPr>
          <p:cNvSpPr/>
          <p:nvPr/>
        </p:nvSpPr>
        <p:spPr>
          <a:xfrm>
            <a:off x="2343004" y="-701040"/>
            <a:ext cx="7597432" cy="7757160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002060"/>
                </a:solidFill>
              </a:rPr>
              <a:t>Solution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 err="1">
                <a:solidFill>
                  <a:srgbClr val="002060"/>
                </a:solidFill>
              </a:rPr>
              <a:t>Jakbvhukdsbv</a:t>
            </a:r>
            <a:endParaRPr lang="en-US" dirty="0">
              <a:solidFill>
                <a:srgbClr val="002060"/>
              </a:solidFill>
            </a:endParaRPr>
          </a:p>
          <a:p>
            <a:pPr algn="ctr"/>
            <a:r>
              <a:rPr lang="en-US" dirty="0">
                <a:solidFill>
                  <a:srgbClr val="002060"/>
                </a:solidFill>
              </a:rPr>
              <a:t>Mvnuadivjbhkj4</a:t>
            </a:r>
          </a:p>
          <a:p>
            <a:pPr algn="ctr"/>
            <a:r>
              <a:rPr lang="en-US" dirty="0">
                <a:solidFill>
                  <a:srgbClr val="002060"/>
                </a:solidFill>
              </a:rPr>
              <a:t>,</a:t>
            </a:r>
            <a:r>
              <a:rPr lang="en-US" dirty="0" err="1">
                <a:solidFill>
                  <a:srgbClr val="002060"/>
                </a:solidFill>
              </a:rPr>
              <a:t>majvkbiuhkadj</a:t>
            </a:r>
            <a:br>
              <a:rPr lang="en-US" dirty="0">
                <a:solidFill>
                  <a:srgbClr val="002060"/>
                </a:solidFill>
              </a:rPr>
            </a:br>
            <a:r>
              <a:rPr lang="en-US" dirty="0" err="1">
                <a:solidFill>
                  <a:srgbClr val="002060"/>
                </a:solidFill>
              </a:rPr>
              <a:t>ilvaknujka</a:t>
            </a:r>
            <a:endParaRPr lang="en-US" dirty="0">
              <a:solidFill>
                <a:srgbClr val="002060"/>
              </a:solidFill>
            </a:endParaRPr>
          </a:p>
          <a:p>
            <a:pPr algn="ctr"/>
            <a:r>
              <a:rPr lang="en-US" dirty="0" err="1">
                <a:solidFill>
                  <a:srgbClr val="002060"/>
                </a:solidFill>
              </a:rPr>
              <a:t>jlbkhj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80A355FC-E21B-55C5-E724-237795E8D308}"/>
              </a:ext>
            </a:extLst>
          </p:cNvPr>
          <p:cNvSpPr/>
          <p:nvPr/>
        </p:nvSpPr>
        <p:spPr>
          <a:xfrm>
            <a:off x="2343004" y="-701040"/>
            <a:ext cx="7597432" cy="7757160"/>
          </a:xfrm>
          <a:prstGeom prst="parallelogram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CHALLENGES:</a:t>
            </a:r>
            <a:br>
              <a:rPr lang="en-US" dirty="0"/>
            </a:b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Limited Brand Awareness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Competitive landscape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Product Development Opportunities(health-conscious preferences)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Pricing Challenges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D1D5DB"/>
                </a:solidFill>
                <a:effectLst/>
                <a:latin typeface="Söhne"/>
              </a:rPr>
              <a:t>Target Audience Identification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77667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arallelogram 3">
            <a:extLst>
              <a:ext uri="{FF2B5EF4-FFF2-40B4-BE49-F238E27FC236}">
                <a16:creationId xmlns:a16="http://schemas.microsoft.com/office/drawing/2014/main" id="{03D1D7EA-2FD0-E40E-9270-2434841DF7C1}"/>
              </a:ext>
            </a:extLst>
          </p:cNvPr>
          <p:cNvSpPr/>
          <p:nvPr/>
        </p:nvSpPr>
        <p:spPr>
          <a:xfrm>
            <a:off x="6828797" y="-211016"/>
            <a:ext cx="6863757" cy="7069015"/>
          </a:xfrm>
          <a:prstGeom prst="parallelogram">
            <a:avLst/>
          </a:prstGeom>
          <a:blipFill>
            <a:blip r:embed="rId2"/>
            <a:stretch>
              <a:fillRect l="-1099" t="-13536" r="-12437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C9365E0F-9866-CC87-9B36-39318DA3DDBE}"/>
              </a:ext>
            </a:extLst>
          </p:cNvPr>
          <p:cNvSpPr/>
          <p:nvPr/>
        </p:nvSpPr>
        <p:spPr>
          <a:xfrm>
            <a:off x="3062300" y="-211015"/>
            <a:ext cx="6863757" cy="7069015"/>
          </a:xfrm>
          <a:prstGeom prst="parallelogram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rgbClr val="002060"/>
                </a:solidFill>
              </a:rPr>
              <a:t>RECOMMENDATIONS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solidFill>
                <a:srgbClr val="00206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</a:rPr>
              <a:t>I</a:t>
            </a:r>
            <a:r>
              <a:rPr lang="en-US" b="0" i="0" dirty="0">
                <a:solidFill>
                  <a:srgbClr val="002060"/>
                </a:solidFill>
                <a:effectLst/>
                <a:latin typeface="Söhne"/>
              </a:rPr>
              <a:t>ncrease brand visibility through targeted advertising campaigns.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öhne"/>
              </a:rPr>
              <a:t>Use of natural/organic ingredients.</a:t>
            </a:r>
            <a:endParaRPr lang="en-US" b="0" i="0" dirty="0">
              <a:solidFill>
                <a:srgbClr val="002060"/>
              </a:solidFill>
              <a:effectLst/>
              <a:latin typeface="Söhne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öhne"/>
              </a:rPr>
              <a:t>I</a:t>
            </a:r>
            <a:r>
              <a:rPr lang="en-US" b="0" i="0" dirty="0">
                <a:solidFill>
                  <a:srgbClr val="002060"/>
                </a:solidFill>
                <a:effectLst/>
                <a:latin typeface="Söhne"/>
              </a:rPr>
              <a:t>mprove the energy drink's taste profile, introduce new flavor variants, and enhance packaging design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2060"/>
                </a:solidFill>
                <a:latin typeface="Söhne"/>
              </a:rPr>
              <a:t>Optimize the pricing and availability</a:t>
            </a:r>
            <a:endParaRPr lang="en-US" b="0" i="0" dirty="0">
              <a:solidFill>
                <a:srgbClr val="002060"/>
              </a:solidFill>
              <a:effectLst/>
              <a:latin typeface="Söhne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002060"/>
                </a:solidFill>
                <a:effectLst/>
                <a:latin typeface="Söhne"/>
              </a:rPr>
              <a:t>Develop targeted marketing strategies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002060"/>
              </a:solidFill>
              <a:effectLst/>
              <a:latin typeface="Söhne"/>
            </a:endParaRP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80A355FC-E21B-55C5-E724-237795E8D308}"/>
              </a:ext>
            </a:extLst>
          </p:cNvPr>
          <p:cNvSpPr/>
          <p:nvPr/>
        </p:nvSpPr>
        <p:spPr>
          <a:xfrm>
            <a:off x="-1873817" y="-211016"/>
            <a:ext cx="6863757" cy="7069015"/>
          </a:xfrm>
          <a:prstGeom prst="parallelogram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just"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CHALLENGES:</a:t>
            </a:r>
            <a:b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740664" lvl="1" indent="-283464" algn="just">
              <a:buSzPts val="1800"/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D1D5DB"/>
                </a:solidFill>
                <a:effectLst/>
                <a:latin typeface="Söhne"/>
                <a:ea typeface="+mn-ea"/>
                <a:cs typeface="+mn-cs"/>
              </a:rPr>
              <a:t>Limited Brand Awareness</a:t>
            </a:r>
            <a:endParaRPr lang="en-US" sz="1600" dirty="0"/>
          </a:p>
          <a:p>
            <a:pPr marL="740664" lvl="1" indent="-283464" algn="just">
              <a:buSzPts val="1800"/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D1D5DB"/>
                </a:solidFill>
                <a:effectLst/>
                <a:latin typeface="Söhne"/>
                <a:ea typeface="+mn-ea"/>
                <a:cs typeface="+mn-cs"/>
              </a:rPr>
              <a:t>Competitive landscape </a:t>
            </a:r>
            <a:endParaRPr lang="en-US" sz="1400" dirty="0"/>
          </a:p>
          <a:p>
            <a:pPr marL="740664" lvl="1" indent="-283464" algn="just">
              <a:buSzPts val="1800"/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D1D5DB"/>
                </a:solidFill>
                <a:effectLst/>
                <a:latin typeface="Söhne"/>
                <a:ea typeface="+mn-ea"/>
                <a:cs typeface="+mn-cs"/>
              </a:rPr>
              <a:t>Product Development Opportunities(health-conscious preferences)</a:t>
            </a:r>
            <a:endParaRPr lang="en-US" sz="1400" dirty="0"/>
          </a:p>
          <a:p>
            <a:pPr marL="740664" lvl="1" indent="-283464" algn="just">
              <a:buSzPts val="1800"/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D1D5DB"/>
                </a:solidFill>
                <a:effectLst/>
                <a:latin typeface="Söhne"/>
                <a:ea typeface="+mn-ea"/>
                <a:cs typeface="+mn-cs"/>
              </a:rPr>
              <a:t>Pricing Challenges</a:t>
            </a:r>
            <a:endParaRPr lang="en-US" sz="1400" dirty="0"/>
          </a:p>
          <a:p>
            <a:pPr marL="740664" lvl="1" indent="-283464" algn="just">
              <a:buSzPts val="1800"/>
              <a:buFont typeface="Arial" panose="020B0604020202020204" pitchFamily="34" charset="0"/>
              <a:buChar char="•"/>
            </a:pPr>
            <a:r>
              <a:rPr lang="en-US" sz="1600" b="0" i="0" kern="1200" dirty="0">
                <a:solidFill>
                  <a:srgbClr val="D1D5DB"/>
                </a:solidFill>
                <a:effectLst/>
                <a:latin typeface="Söhne"/>
                <a:ea typeface="+mn-ea"/>
                <a:cs typeface="+mn-cs"/>
              </a:rPr>
              <a:t>Target Audience Identification</a:t>
            </a:r>
            <a:endParaRPr lang="en-US" sz="1400" dirty="0">
              <a:effectLst/>
            </a:endParaRPr>
          </a:p>
        </p:txBody>
      </p:sp>
      <p:pic>
        <p:nvPicPr>
          <p:cNvPr id="14" name="Graphic 13" descr="Coffee">
            <a:extLst>
              <a:ext uri="{FF2B5EF4-FFF2-40B4-BE49-F238E27FC236}">
                <a16:creationId xmlns:a16="http://schemas.microsoft.com/office/drawing/2014/main" id="{745D0CE6-5780-F465-F028-1E3BF7A95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645817">
            <a:off x="742343" y="8633460"/>
            <a:ext cx="1727780" cy="1727780"/>
          </a:xfrm>
          <a:prstGeom prst="rect">
            <a:avLst/>
          </a:prstGeom>
        </p:spPr>
      </p:pic>
      <p:pic>
        <p:nvPicPr>
          <p:cNvPr id="15" name="Graphic 14" descr="Orange">
            <a:extLst>
              <a:ext uri="{FF2B5EF4-FFF2-40B4-BE49-F238E27FC236}">
                <a16:creationId xmlns:a16="http://schemas.microsoft.com/office/drawing/2014/main" id="{5CB31C56-58E4-35E0-C059-1FAF58C4D3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2273647">
            <a:off x="9251092" y="8749353"/>
            <a:ext cx="1674807" cy="1674807"/>
          </a:xfrm>
          <a:prstGeom prst="rect">
            <a:avLst/>
          </a:prstGeom>
        </p:spPr>
      </p:pic>
      <p:pic>
        <p:nvPicPr>
          <p:cNvPr id="16" name="Graphic 15" descr="Tea">
            <a:extLst>
              <a:ext uri="{FF2B5EF4-FFF2-40B4-BE49-F238E27FC236}">
                <a16:creationId xmlns:a16="http://schemas.microsoft.com/office/drawing/2014/main" id="{D53604B7-F84B-D75B-5C78-8EE40AC567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0510262">
            <a:off x="5905881" y="8641509"/>
            <a:ext cx="1674807" cy="1674807"/>
          </a:xfrm>
          <a:prstGeom prst="rect">
            <a:avLst/>
          </a:prstGeom>
        </p:spPr>
      </p:pic>
      <p:pic>
        <p:nvPicPr>
          <p:cNvPr id="18" name="Graphic 17" descr="Bottle">
            <a:extLst>
              <a:ext uri="{FF2B5EF4-FFF2-40B4-BE49-F238E27FC236}">
                <a16:creationId xmlns:a16="http://schemas.microsoft.com/office/drawing/2014/main" id="{05290606-BBFE-957D-5C06-36D928C774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0533965">
            <a:off x="3394254" y="8641509"/>
            <a:ext cx="1727779" cy="172777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3EFB22A-D372-B827-1497-41208FFEC1A7}"/>
              </a:ext>
            </a:extLst>
          </p:cNvPr>
          <p:cNvSpPr txBox="1"/>
          <p:nvPr/>
        </p:nvSpPr>
        <p:spPr>
          <a:xfrm>
            <a:off x="13305189" y="2321268"/>
            <a:ext cx="2669126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libero.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Pellentesque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habitant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morbi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tristique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senectus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netus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fames ac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turpis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egestas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Proin pharetra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nonummy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pede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Mauris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et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orci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E68F60C-BBAC-6F73-C607-C7EB065014E9}"/>
              </a:ext>
            </a:extLst>
          </p:cNvPr>
          <p:cNvSpPr txBox="1"/>
          <p:nvPr/>
        </p:nvSpPr>
        <p:spPr>
          <a:xfrm>
            <a:off x="18633772" y="2321268"/>
            <a:ext cx="2669126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libero.</a:t>
            </a:r>
          </a:p>
          <a:p>
            <a:endParaRPr 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Pellentesque habitant morbi tristique senectus et netus et malesuada fames ac.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72617F6-2B94-7754-AED2-17E5050A2003}"/>
              </a:ext>
            </a:extLst>
          </p:cNvPr>
          <p:cNvSpPr txBox="1"/>
          <p:nvPr/>
        </p:nvSpPr>
        <p:spPr>
          <a:xfrm>
            <a:off x="23564790" y="2321268"/>
            <a:ext cx="2669126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Lorem ipsum dolor sit amet, consectetuer adipiscing elit. Maecenas porttitor congue massa. Fusce posuere, magna sed pulvinar ultricies, purus lectus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malesuada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libero.</a:t>
            </a:r>
          </a:p>
          <a:p>
            <a:endParaRPr lang="en-US" sz="12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Pellentesque habitant morbi tristique senectus et netus et malesuada fames ac turpis egestas. Proin pharetra </a:t>
            </a:r>
            <a:r>
              <a:rPr lang="en-US" sz="1200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nonummy</a:t>
            </a:r>
            <a:r>
              <a:rPr lang="en-US" sz="12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8EC59F-0DF5-4D6B-94D1-58215F7AF719}"/>
              </a:ext>
            </a:extLst>
          </p:cNvPr>
          <p:cNvSpPr txBox="1"/>
          <p:nvPr/>
        </p:nvSpPr>
        <p:spPr>
          <a:xfrm>
            <a:off x="13305189" y="1415637"/>
            <a:ext cx="1666290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 dirty="0">
                <a:solidFill>
                  <a:srgbClr val="CCA46D"/>
                </a:solidFill>
                <a:latin typeface="Cotta" pitchFamily="50" charset="0"/>
              </a:rPr>
              <a:t>Point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9D3341-AAAB-8C68-9872-7ACB4F60AD19}"/>
              </a:ext>
            </a:extLst>
          </p:cNvPr>
          <p:cNvSpPr txBox="1"/>
          <p:nvPr/>
        </p:nvSpPr>
        <p:spPr>
          <a:xfrm>
            <a:off x="18633772" y="1415637"/>
            <a:ext cx="183460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 dirty="0">
                <a:solidFill>
                  <a:srgbClr val="CCA46D"/>
                </a:solidFill>
                <a:latin typeface="Cotta" pitchFamily="50" charset="0"/>
              </a:rPr>
              <a:t>Point 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69B3831-15DD-18A7-38D9-C0B49D4B5DE1}"/>
              </a:ext>
            </a:extLst>
          </p:cNvPr>
          <p:cNvSpPr txBox="1"/>
          <p:nvPr/>
        </p:nvSpPr>
        <p:spPr>
          <a:xfrm>
            <a:off x="23564790" y="1415637"/>
            <a:ext cx="186666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800" dirty="0">
                <a:solidFill>
                  <a:srgbClr val="CCA46D"/>
                </a:solidFill>
                <a:latin typeface="Cotta" pitchFamily="50" charset="0"/>
              </a:rPr>
              <a:t>Point 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1815E2-D216-C7E9-5390-407AD0BBEBD4}"/>
              </a:ext>
            </a:extLst>
          </p:cNvPr>
          <p:cNvSpPr txBox="1"/>
          <p:nvPr/>
        </p:nvSpPr>
        <p:spPr>
          <a:xfrm>
            <a:off x="-5842133" y="2064903"/>
            <a:ext cx="89664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4">
                    <a:lumMod val="75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167913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060C24-E941-E69B-AC46-38E21FAE933C}"/>
              </a:ext>
            </a:extLst>
          </p:cNvPr>
          <p:cNvSpPr txBox="1"/>
          <p:nvPr/>
        </p:nvSpPr>
        <p:spPr>
          <a:xfrm>
            <a:off x="1216241" y="2157274"/>
            <a:ext cx="896644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chemeClr val="accent4">
                    <a:lumMod val="75000"/>
                  </a:schemeClr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70451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E9ADE7-C019-FDF7-5EF6-14DDFFA1DEC4}"/>
              </a:ext>
            </a:extLst>
          </p:cNvPr>
          <p:cNvSpPr/>
          <p:nvPr/>
        </p:nvSpPr>
        <p:spPr>
          <a:xfrm>
            <a:off x="6096000" y="-518160"/>
            <a:ext cx="7269480" cy="7787640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55100A7-03FA-C6B0-B84B-2D663947B63F}"/>
              </a:ext>
            </a:extLst>
          </p:cNvPr>
          <p:cNvGrpSpPr/>
          <p:nvPr/>
        </p:nvGrpSpPr>
        <p:grpSpPr>
          <a:xfrm>
            <a:off x="-2457645" y="819885"/>
            <a:ext cx="9690298" cy="5111549"/>
            <a:chOff x="5599038" y="-158891"/>
            <a:chExt cx="9690298" cy="5111549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2E4CB98-B411-B810-0EAA-A31CD8BAC036}"/>
                </a:ext>
              </a:extLst>
            </p:cNvPr>
            <p:cNvSpPr/>
            <p:nvPr/>
          </p:nvSpPr>
          <p:spPr>
            <a:xfrm rot="19527927">
              <a:off x="5599038" y="-158891"/>
              <a:ext cx="6143740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7A2EA07-951F-EB6E-09DE-3FEC799C78C9}"/>
                </a:ext>
              </a:extLst>
            </p:cNvPr>
            <p:cNvSpPr/>
            <p:nvPr/>
          </p:nvSpPr>
          <p:spPr>
            <a:xfrm rot="19527927">
              <a:off x="5838506" y="1216896"/>
              <a:ext cx="9148643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8ABC2CB-4F24-E519-A01C-18CE3F70CC78}"/>
                </a:ext>
              </a:extLst>
            </p:cNvPr>
            <p:cNvSpPr/>
            <p:nvPr/>
          </p:nvSpPr>
          <p:spPr>
            <a:xfrm rot="19527927">
              <a:off x="8107713" y="3017325"/>
              <a:ext cx="7181623" cy="193533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698AE3B-2B65-5299-467C-B5A8BAA56A22}"/>
              </a:ext>
            </a:extLst>
          </p:cNvPr>
          <p:cNvGrpSpPr/>
          <p:nvPr/>
        </p:nvGrpSpPr>
        <p:grpSpPr>
          <a:xfrm>
            <a:off x="6199632" y="2130978"/>
            <a:ext cx="5726941" cy="2756456"/>
            <a:chOff x="1371600" y="2575560"/>
            <a:chExt cx="4907280" cy="237448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ACF24F6-5A37-C793-0E75-9F480C920587}"/>
                </a:ext>
              </a:extLst>
            </p:cNvPr>
            <p:cNvSpPr txBox="1"/>
            <p:nvPr/>
          </p:nvSpPr>
          <p:spPr>
            <a:xfrm>
              <a:off x="1371600" y="2575560"/>
              <a:ext cx="4907280" cy="1590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dirty="0">
                  <a:solidFill>
                    <a:schemeClr val="bg1"/>
                  </a:solidFill>
                  <a:latin typeface="Bookman Old Style" panose="02050604050505020204" pitchFamily="18" charset="0"/>
                </a:rPr>
                <a:t>INTRODUCTION</a:t>
              </a:r>
              <a:r>
                <a:rPr lang="en-US" sz="6000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A1B227D-03C6-FB1B-FCE4-099EBBB09409}"/>
                </a:ext>
              </a:extLst>
            </p:cNvPr>
            <p:cNvSpPr txBox="1"/>
            <p:nvPr/>
          </p:nvSpPr>
          <p:spPr>
            <a:xfrm>
              <a:off x="1584960" y="3810000"/>
              <a:ext cx="4475739" cy="11400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>
                <a:buFont typeface="Arial" panose="020B0604020202020204" pitchFamily="34" charset="0"/>
                <a:buChar char="•"/>
              </a:pPr>
              <a:r>
                <a:rPr lang="en-US" sz="2000" b="0" i="0" dirty="0" err="1">
                  <a:solidFill>
                    <a:srgbClr val="D1D5DB"/>
                  </a:solidFill>
                  <a:effectLst/>
                  <a:latin typeface="Söhne"/>
                </a:rPr>
                <a:t>CodeX's</a:t>
              </a:r>
              <a:r>
                <a:rPr lang="en-US" sz="2000" b="0" i="0" dirty="0">
                  <a:solidFill>
                    <a:srgbClr val="D1D5DB"/>
                  </a:solidFill>
                  <a:effectLst/>
                  <a:latin typeface="Söhne"/>
                </a:rPr>
                <a:t> aim to make its mark in the Indian market with its energy drink</a:t>
              </a:r>
            </a:p>
            <a:p>
              <a:pPr algn="l">
                <a:buFont typeface="Arial" panose="020B0604020202020204" pitchFamily="34" charset="0"/>
                <a:buChar char="•"/>
              </a:pPr>
              <a:r>
                <a:rPr lang="en-US" sz="2000" b="0" i="0" dirty="0">
                  <a:solidFill>
                    <a:srgbClr val="D1D5DB"/>
                  </a:solidFill>
                  <a:effectLst/>
                  <a:latin typeface="Söhne"/>
                </a:rPr>
                <a:t>Conducted a survey in 10 cities in India to gather insights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47247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79DB652-F194-7073-37D8-2C0A6D606B03}"/>
              </a:ext>
            </a:extLst>
          </p:cNvPr>
          <p:cNvSpPr/>
          <p:nvPr/>
        </p:nvSpPr>
        <p:spPr>
          <a:xfrm>
            <a:off x="5124450" y="2433638"/>
            <a:ext cx="1943100" cy="1990725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C2381D-A879-6ED1-15FE-C0B50EABAE4F}"/>
              </a:ext>
            </a:extLst>
          </p:cNvPr>
          <p:cNvSpPr/>
          <p:nvPr/>
        </p:nvSpPr>
        <p:spPr>
          <a:xfrm>
            <a:off x="3486150" y="928689"/>
            <a:ext cx="5219700" cy="50006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OBJECTVE</a:t>
            </a:r>
          </a:p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ADJVLNABVOD;A</a:t>
            </a:r>
          </a:p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V;LDAOIHVNUDA</a:t>
            </a:r>
          </a:p>
          <a:p>
            <a:pPr algn="ctr"/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VIDAOHVNI</a:t>
            </a:r>
            <a:endParaRPr lang="en-US" sz="2000" dirty="0">
              <a:solidFill>
                <a:schemeClr val="accent1">
                  <a:lumMod val="40000"/>
                  <a:lumOff val="60000"/>
                </a:schemeClr>
              </a:solidFill>
              <a:ea typeface="Cambria" panose="02040503050406030204" pitchFamily="18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54BF417-4935-C6AD-A916-2665947A6047}"/>
              </a:ext>
            </a:extLst>
          </p:cNvPr>
          <p:cNvSpPr/>
          <p:nvPr/>
        </p:nvSpPr>
        <p:spPr>
          <a:xfrm>
            <a:off x="3486150" y="928689"/>
            <a:ext cx="5219700" cy="5000622"/>
          </a:xfrm>
          <a:prstGeom prst="ellipse">
            <a:avLst/>
          </a:prstGeom>
          <a:blipFill>
            <a:blip r:embed="rId2"/>
            <a:stretch>
              <a:fillRect l="-26661" t="-23961" r="-95151" b="-23961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731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79DB652-F194-7073-37D8-2C0A6D606B03}"/>
              </a:ext>
            </a:extLst>
          </p:cNvPr>
          <p:cNvSpPr/>
          <p:nvPr/>
        </p:nvSpPr>
        <p:spPr>
          <a:xfrm>
            <a:off x="-9164954" y="-8294555"/>
            <a:ext cx="22244684" cy="22789886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EC2381D-A879-6ED1-15FE-C0B50EABAE4F}"/>
              </a:ext>
            </a:extLst>
          </p:cNvPr>
          <p:cNvSpPr/>
          <p:nvPr/>
        </p:nvSpPr>
        <p:spPr>
          <a:xfrm>
            <a:off x="1299210" y="928689"/>
            <a:ext cx="5219700" cy="500062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OBJECTIVE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Provide meaningful insights to the Marketing Team at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CodeX</a:t>
            </a:r>
            <a:endParaRPr lang="en-US" sz="2000" dirty="0">
              <a:solidFill>
                <a:schemeClr val="accent1">
                  <a:lumMod val="75000"/>
                </a:schemeClr>
              </a:solidFill>
              <a:ea typeface="Cambria" panose="020405030504060302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ea typeface="Cambria" panose="02040503050406030204" pitchFamily="18" charset="0"/>
              </a:rPr>
              <a:t>Increase brand awareness, market share, and drive product development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54BF417-4935-C6AD-A916-2665947A6047}"/>
              </a:ext>
            </a:extLst>
          </p:cNvPr>
          <p:cNvSpPr/>
          <p:nvPr/>
        </p:nvSpPr>
        <p:spPr>
          <a:xfrm>
            <a:off x="5673090" y="928689"/>
            <a:ext cx="5219700" cy="5000622"/>
          </a:xfrm>
          <a:prstGeom prst="ellipse">
            <a:avLst/>
          </a:prstGeom>
          <a:blipFill>
            <a:blip r:embed="rId2"/>
            <a:stretch>
              <a:fillRect l="-26661" t="-23961" r="-95151" b="-23961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12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7A810680-D94A-2725-4EB5-623347B7456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21938224"/>
                  </p:ext>
                </p:extLst>
              </p:nvPr>
            </p:nvGraphicFramePr>
            <p:xfrm>
              <a:off x="0" y="0"/>
              <a:ext cx="12801600" cy="7286625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7A810680-D94A-2725-4EB5-623347B745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801600" cy="728662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1893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993FF2F-E445-762A-7B2E-CB9347B05F1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9819268"/>
                  </p:ext>
                </p:extLst>
              </p:nvPr>
            </p:nvGraphicFramePr>
            <p:xfrm>
              <a:off x="0" y="0"/>
              <a:ext cx="12192000" cy="7106856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1993FF2F-E445-762A-7B2E-CB9347B05F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10685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2916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3" name="Add-in 2" title="Microsoft Power BI">
                <a:extLst>
                  <a:ext uri="{FF2B5EF4-FFF2-40B4-BE49-F238E27FC236}">
                    <a16:creationId xmlns:a16="http://schemas.microsoft.com/office/drawing/2014/main" id="{F510826A-B5AC-8850-5609-23A8C01DCEF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88217048"/>
                  </p:ext>
                </p:extLst>
              </p:nvPr>
            </p:nvGraphicFramePr>
            <p:xfrm>
              <a:off x="0" y="0"/>
              <a:ext cx="12192000" cy="701425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3" name="Add-in 2" title="Microsoft Power BI">
                <a:extLst>
                  <a:ext uri="{FF2B5EF4-FFF2-40B4-BE49-F238E27FC236}">
                    <a16:creationId xmlns:a16="http://schemas.microsoft.com/office/drawing/2014/main" id="{F510826A-B5AC-8850-5609-23A8C01DCE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01425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058847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7515639D-35E8-FBBE-26C8-8E5EE39A7A4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031212459"/>
                  </p:ext>
                </p:extLst>
              </p:nvPr>
            </p:nvGraphicFramePr>
            <p:xfrm>
              <a:off x="0" y="0"/>
              <a:ext cx="12192000" cy="7072132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7515639D-35E8-FBBE-26C8-8E5EE39A7A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07213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8495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A83A7F47-2CDC-6BBA-AA11-B5EE32F90823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833271595"/>
                  </p:ext>
                </p:extLst>
              </p:nvPr>
            </p:nvGraphicFramePr>
            <p:xfrm>
              <a:off x="0" y="0"/>
              <a:ext cx="12192000" cy="715315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Microsoft Power BI">
                <a:extLst>
                  <a:ext uri="{FF2B5EF4-FFF2-40B4-BE49-F238E27FC236}">
                    <a16:creationId xmlns:a16="http://schemas.microsoft.com/office/drawing/2014/main" id="{A83A7F47-2CDC-6BBA-AA11-B5EE32F908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12192000" cy="71531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78835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_rels/webextension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_rels/webextension3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_rels/webextension4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webextensions/_rels/webextension5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webextensions/_rels/webextension6.x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webextensions/_rels/webextension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webextensions/_rels/webextension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webextensions/_rels/webextension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webextensions/taskpanes.xml><?xml version="1.0" encoding="utf-8"?>
<wetp:taskpanes xmlns:wetp="http://schemas.microsoft.com/office/webextensions/taskpanes/2010/11">
  <wetp:taskpane dockstate="right" visibility="1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820DC893-7323-4177-9DB4-B7DB9C8BD197}">
  <we:reference id="wa104038830" version="1.0.0.3" store="en-US" storeType="OMEX"/>
  <we:alternateReferences>
    <we:reference id="WA104038830" version="1.0.0.3" store="WA104038830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071CFA9D-ECB3-44F2-A5C9-CECFFBF5489D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VXTW/bMAz9K4UvvQSDrdix1VuTZsWAYQvSrpchKCiJdt06liHLXbIi/320nH6kzRZgRbEUQy4WSVPvkU+mcuepvK4KWH6BOXpH3lDrmzmYm4PA63nlpg0TFadpEDGOTPlhHMaMUZSubK7L2ju68yyYDO1FXjdQtAnJ+H3W86AoJpC1qxSKGntehabWJRT5T+yCyWVNg6ueh4uq0AbalGcWLLZpbymc1gQl+NCnHUHa/BbPUNrOOsVKG7tec4Ao4Ur0IeJCpAMRIdA7ded1MHfHt5s6YCNdWshLAtDawhRkiJFIEhzwAH3FUr+1p3lh1yFiOV5UhnhTNZZVW74Rsci0ySUUnuNnsO7o3HkjXTRz9zTesJ/pxkicYupcpc3tkjKdgyjwUuXzS0MMSoWlrb0VFW1iNJXUxRxn6ExX+sfIIG2tvCN/1XtAc6xuoZRkfQ7lOMsMZmDXy/Fb4zwdH5xOv36bOMfHplw3M3oJfkaWOi+zYi2Wx+6cd5yULhs7ugJjWzmKa2ps2wt6TRuFZrh07TjJzb1iWO8Zj/0hv5rd65vir5+Idi2jjstb6Wa2as0q5VHAWBDyAIBHoSDZ75nMT5Hs5l0o3X1ZXy9y6YC9J5VvJ/6vBP6gmE7jXEWxAIUxspD5GMZSulnzxx6AQztsrCU0G01oUwqWqiSlH4+5j+ALHMSvTMnoCKYJi/oy9FH4CYhBf2dKiwsr9OJltoAz0R8ICUzyQPZZgDzZs3M9akP/4nTURS6pu08pe3Ok20j7oMCCo1R1G+XY+bVybnSM77zPOVWhy30BRdOmPRxCnctDQrRywvmNdF14/UbCXZekk60fqjTsp4rTbUUNGKdbSLBnLdx+A/mfO/h0tqah4JiEqWIKhZR8gDHb2cB9GWVTrDdcr5xoYNQ7GWWPxC8/nWybaU5e27WrG1tXIHECJW7RMDUUKLPaoWP3z+lBxavVL88NhNi5DQAA&quot;"/>
    <we:property name="creatorSessionId" value="&quot;d59aa50b-8529-48dc-ad79-0ef80dcea71b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+1XXU/bMBT9KygvvFRTkiZtzVtbOjQxoCqMl6lC1/ZNMaRx5DiMDvW/79rpYEBHpQ20Iq19ie+1z/04J7ZzF0hVlTksjmGOwV4w0Pp6DuZ6JwpaQbGynZwcHvUnhxfH/aMRmXVplS6qYO8usGBmaM9VVUPuEMj4ddoKIM/HMHOjDPIKW0GJptIF5Oo7NpPJZU2Ny1aAt2WuDTjIUwsWHewNTacxxY4+tCkiCKtu8BSFbawTLLWxqzEDSHtM8jakjPOsw1MEWlM1Xp/m5vkuqE9sqAsLqqAEnC1OWJT14rQtkhB52APeaTt7pYpZvirlYe3ZonT9snhrub51neJXFNMhLZdUKo8z2cvoz7osRAg5drob0cAnPaitpdKfQTKZdjlI7GKcxCEmXSHwLyEjFvN2hwuIBYtEO46Q9RxEpnK7agtfjG5LQ1yTAhrIITE300YJCuc5NVg1FN4FQ53Xc/80emQ/1bUROMHMuwqr7IKQzoDneCHV/MIQa4XEglJzeY2NJhn5OUM31dku9behQYotg71wOSXLi4VXuRJoHpUczJEk7B4kWPAllU0ghY1fS+9GX/Fd8FlRFxrsc8hrB7s7gEqJXcqIflOXVyNYyvjqFxX66ZUP8WYtmXoKw0RmSTuTjCQuOzFjEUZbRmGfmv6fwecdaQjMEs6wl2QylsiFYB3sxhsJ7MsbKAQ18il7/dnM4Azsajh6Y2onWK1cF5/2vfNjXay27vQPOBdg5ONtigZGohksfPn7yvw8GeLWkyq2q/RGWjJjaRTHEZ0tACxNeAZiy97OAyS7WfOCtrZObf7i8goi84kNL8HYd6K19YUvp7/Zu1YCWrzR7nWvmGYDS0jTCaa818MOnT6hjLNwyzS+/gTaPoH3D0Y7B5OTL+NXULnURW3fk8hfKP5fKf3hnPZKX3cR0bWtShA4hgLXXEhITkDYcsOlxH87BT4Ikagosw0L3BfV/RVmufwBTMXUctwNAAA=&quot;"/>
    <we:property name="isFiltersActionButtonVisible" value="true"/>
    <we:property name="pageDisplayName" value="&quot;Demographics&quot;"/>
    <we:property name="pageName" value="&quot;ReportSection9aa589db3a59bbf6b5ea&quot;"/>
    <we:property name="reportEmbeddedTime" value="&quot;2023-07-11T13:55:04.107Z&quot;"/>
    <we:property name="reportName" value="&quot;visuals&quot;"/>
    <we:property name="reportState" value="&quot;CONNECTED&quot;"/>
    <we:property name="reportUrl" value="&quot;/groups/me/reports/e02b5c56-7e74-4bd7-a97e-74e1b72b1310/ReportSection9aa589db3a59bbf6b5ea?bookmarkGuid=f48f36a2-2a17-4ba0-99fe-7aab145104e6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3.xml><?xml version="1.0" encoding="utf-8"?>
<we:webextension xmlns:we="http://schemas.microsoft.com/office/webextensions/webextension/2010/11" id="{27F7DBDA-1401-4871-8376-7682633B2354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UU/bMBD+K1NeeKmmpkmTlDfase1hmhAgXlBVXeJzMKR2ZDtduyr/fWensBUKbExboU/x+XL33Xf3xe46YMLUFay+whyDw2Cs1M0c9M27MOgFcts2GkE0LBgO0qjgSQxpjDl5qdoKJU1wuA4s6BLthTANVC4gGS+nvQCq6gRKt+JQGewFNWqjJFTiO3bOtGV1g20vwGVdKQ0u5JkFiy7sgtxpTVDC9xFlhMKKBZ5hYTvrKdZK2806jniKDBkh7A8AizQLC3rHdLse5vP+LqkHNlHSgpAEwNnyeDRMcgz7CeODKOJhynJnN0KW1aaUn++er2pHn8WlzdXSMZVfU04XqW2pVB5xhskwTcMMR5Ak2YiN3NtcVPY24ep4WWtikbjtok2Ik1JpUVAmz5ZG05GzDiaqaub+6XjLfqYaXeApcr8lrbArinQOeYUzJuYzTXxIhpKgOVwnWlGDvM9Rid50pb5NNFJqFhz22ylZnizZVKJAvVVxMEeaDffAwIKvqO7yCOz2FfPb6AteB18EkdDFvoCqcWEPxmBEcUCI6Dd1uLpJIMDXv7TXuxuf4l8xMvUN7McMooTGIeejCMIsTgb9/95AThzMTKMXuCLYhnAbfIB6rEGyGa0K9Grd0dTeHcIjtgBZkPU+vKOy1FiC3SyP94j9YyM36h++YD5z0JMr0HZbk7TQDPV45dv1QejbD8ygd6+m10pEO31EEpuhW71YFC8F2Akly7Mk4ykDSHnIioKz+HmhvLIx/Iyg2SxHrjQ+P4K9/er9Adg/FAhTsrFvUCJPN2nP8rgHrpNGksX9NE84xFGWRzxjacpf5xnyCaU7kN/oKfII+r87R96qTH6HjD2LZSfEqb/5tbvvlaqxpoYCT0DijvslDSGdTq6xT94x/T+Uuxtm2/4A76NUGyENAAA=&quot;"/>
    <we:property name="creatorSessionId" value="&quot;2b4ed524-c9f5-426f-b977-14dc69501d80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30/bMBD+V6a88JJNDSlJylvpYJsYDAFiD1NVXeJzMKRx5Dhdu6r/+852gRVCizaNH5UqxWff+bvvvouducdEXRUwO4YxervenpTXY1DX7wLP98ql7du3w6P+6eHouH+0T2ZZaSHL2tudexpUjvpC1A0UJgIZfwx9D4riBHIz4lDU6HsVqlqWUIhf6BbTlFYNLnwPp1UhFZiQZxo0mrATWk5j2jv4ENKOkGkxwTPMtLOeYiWVXo67IY+RIeNRt7MNmMVJkJFP7WYtzM3rzaYW2ECWGkRJAIwtSZMo4TEDiHnAsoyzbsfYuSj0ckk6259WivImNmaV4avPJlBmyDybnMLa5TL3+nmuMAe9HO6vTA5k0Yxb7GeyURmeIrdTpRZ6RnucQ1rgiBMxo7pRE5yNyKWidIn0BbF6oiRxbpd+RlBslCKXCu3cQVMuidwxw0v5c6CQmGfebmfh36YxIFMulcigeJDJ84FdRTckSy3KvFjK6K5u5w40k2WjB5egtBFqekUlN1UiN6kYqr2ZLdRHoW60tO3fS+E1FmkxvOkBcrn6Q9jLGrmsngvccGHmO10GYYRBJ+W9EIKkG21vbo0X0dSegpKNaJShfXO16Mp/rc3bin1tA29skRTUG2yQzUS8cJO0AHSNEiXdTpxGHLphkoY8YXHMX2ejfEI696B4o63yCPp/a5a3ep48hYwXbphWiK5leMgZRjtxHCTYgyhKeqz37C3DxJjAE3aGpX6Avp//1f2kLkSGakVL3hjpEm0ecseITapyWwms7xJffbq4uSST5A6UHFu35TXeqHV9Or7nEHWMCr5fIp3srtolEzda/XKPsfrpgnADi6SVONr0AorGfjBQzK9Cu8znzkzrtoKd90GyZdYaUZi/8WKgoYWgsWSWQrSiaA+4B7XITEAX7hHx38L6f6pxIk+7vZ0opQtUxPh2GPIgZqkJuFY/Gqc6ldPVl5H9tUtKNrquIMMTKLGFNqKLTi2j3bXU2a84z25CaATlucHBfNvdEr1Y/Aa3LaY9Zg4AAA==&quot;"/>
    <we:property name="isFiltersActionButtonVisible" value="true"/>
    <we:property name="pageDisplayName" value="&quot;Awareness and Perception&quot;"/>
    <we:property name="pageName" value="&quot;ReportSection43f7ededf6402aec781c&quot;"/>
    <we:property name="reportEmbeddedTime" value="&quot;2023-07-11T13:59:05.207Z&quot;"/>
    <we:property name="reportName" value="&quot;visuals&quot;"/>
    <we:property name="reportState" value="&quot;CONNECTED&quot;"/>
    <we:property name="reportUrl" value="&quot;/groups/me/reports/e02b5c56-7e74-4bd7-a97e-74e1b72b1310/ReportSection43f7ededf6402aec781c?bookmarkGuid=2da07811-c16b-4103-8de6-554ac3bc03d5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4.xml><?xml version="1.0" encoding="utf-8"?>
<we:webextension xmlns:we="http://schemas.microsoft.com/office/webextensions/webextension/2010/11" id="{E6577E53-CDC5-422E-88F6-48A720C83374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S2/bMAz+K4MvvQSDH/ErtybLTsNQtEUvQxDQEu2qdSxPkrN4gf/7aDnrmj6BFtsSnyxKJj9+5GfTW4cLXZfQfoUVOhNnKuXtCtTtB88ZOdW+LUU3i9MoitIAw7EXhME4oVOyNkJW2plsHQOqQHMldANl75CM3xYjB8ryDIp+lUOpceTUqLSsoBQ/cThMW0Y12I0c3NSlVNC7vDBgsHe7puO0Jijex4AiAjNijRfIzGA9x1oqs1tjljE/zNw4yn3gqYtjP6dn9LBrYb5+vg9qgc1kZUBUBKC3eYghi9wkdOOYh8h5mkJv16Iqyl0qf569bOuePrBhpo0xBJboym4ocO+u6yjfLM0wGTMe5KkbRSxMvNh71aXBjcnk5rG3cer5DNMwihJwI4gDHlgGc1GaXQ5ZO9/UigpD5Rq8zYjmQirBKJItgEI98L11ZrJsVvZuvme/kI1ieI6WqnllhGnJ0yVkJS65WC0VUVxxrAhaj+tMSaq5PXNaoDVdyx8zhRSaOxO3W5DlxZR1KRiqvYydFVK79TccDNiM6iGOwGFfcruNNuGt80UQCYPvKyib3u3JFLRgJ4SIrkWPa2guAnxzr2PscW1D/C1GFraAXhLzIAr9IMpYErI4yIL0nxcwJw6WulFrbAm2JtwaH6EmZehmhUsjVk8VdHSH7pSvoWJkfQjttCgUFmB2y/l/wv25qXYvkvANfZmBml2DMvtapIXiqKatLdMnoX6/q/zRg3wOkYRu8YwMdo3WvlkIbwE3CMPP8tANgxi8JHXDPPVTLz9sYVAT0UfuGKVxD/n7xMFl1ZgjlsdzRByIQO7gDRKBJA/cPPf8iMdJnPgJpAf+7cgVfm+wYu0xqmQf/PuEwizYI1bKC2QciFjuI1zYca97epiUjdE1MDyDCp8YKqkFgeY4/spgaf907sbKrvsF2leDcGkNAAA=&quot;"/>
    <we:property name="creatorSessionId" value="&quot;805b519e-fcfc-4751-b695-cfaf313c8341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yW7bMBD9lUKXXIxCS7TlZrvuJc2CpMilMIwROVKYyKJKUa5dQ//eEaW4WZy6aIDUvonD4fC9N/Msa21xUZU5rM5hjtaJNZLyfg7q/oNjDayij11cnJ4Nr05n58OzCYVlqYUsKutkbWlQGeobUdWQtxUo+G06sCDPLyFrVynkFQ6sElUlC8jFT+ySaUurGpuBhcsylwraktcaNLZlF5ROa7rb+ejRjcC0WOA1Mt1Fr7CUSvdrTBLm+okdBqkLPLbx2E3pTNXtGpi789tLDbCxLDSIggC0MYhSz05Txw14GIWRG0Ect/FU5LpPSVaTZamIN6mxKlu9xsQik0owyC3DT2HV0VlbY5nXc/M0eRK/lrVieIUGyaTQQq+o0ldIcpylRH9W1WqBqxkdKYkUSduQdpdKkrImlXBX9ZySFX6vsWArk3Arf4wVEh5undjNYANxyBdQMIo+xzfMMoUZ6H45+Z/gP9dF33D/JZcpRSpRZHk/UL87+LWjyAzY8S0o3c5sckfdbxtG56TiqEYr07NPQj2MlTt4xmtvxWimD56gc3ePBr0fvY7auyKcNm2SE4XcC3zXCxIW+Sz0Em/P/aIF/cYdoFU2uN/mkgTUAVtkuwh74o4eXGcMN0l92/dCcKLY9tPYjZ10v41BQ0Sv7EO0xiPkbzMHl0WtD9gerwmxJwbZwOsschw7LsPYD4II7ABCj3v47hbhYk64CDfHQr9APsy2vSt2zlGVC4bqyQxZc6R/zu0DBw2GUdndI7Dbl9xsoyG8tr4IEqGrfQN53ZY9GkEl2BEhaoyGrzTVpFf/3NK/UaR/+SP6LLAj3w5D7iPncQxtwT9qAwboqNaaoDxxWVsyiROMjhn30tgOAuZHTujsLKlxqRO5fF7NFNzWAVnrqgSGl1Dglk5QB4DI8x3dMF86lrmE0AiSbseB9vtn07um+QXW01ofig0AAA==&quot;"/>
    <we:property name="isFiltersActionButtonVisible" value="true"/>
    <we:property name="pageDisplayName" value="&quot;Consumption Habits&quot;"/>
    <we:property name="pageName" value="&quot;ReportSectionebbc25b076f2ad90e42f&quot;"/>
    <we:property name="reportEmbeddedTime" value="&quot;2023-07-11T13:57:19.310Z&quot;"/>
    <we:property name="reportName" value="&quot;visuals&quot;"/>
    <we:property name="reportState" value="&quot;CONNECTED&quot;"/>
    <we:property name="reportUrl" value="&quot;/groups/me/reports/e02b5c56-7e74-4bd7-a97e-74e1b72b1310/ReportSectionebbc25b076f2ad90e42f?bookmarkGuid=3f937185-dc6b-4c51-9fde-afccf1fe197c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5.xml><?xml version="1.0" encoding="utf-8"?>
<we:webextension xmlns:we="http://schemas.microsoft.com/office/webextensions/webextension/2010/11" id="{1AAA9444-564B-480F-86BC-AD3DF2629FDF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TW/bMAz9K4MvuxiDvz96a7LuNAxFW/QyBAFt0a5axzIkOYsX+L+PltN2abIGy9C1zSUWJZGPj3yyvLYYV00F3TdYoHViTYS4W4C8++BatlVv28LI9+Iwiz0nThKIY9eNGa0SjeaiVtbJ2tIgS9TXXLVQDQ7J+H1mW1BV51AOowIqhbbVoFSihor/xHExTWnZYm9buGoqIWFwealB4+B2SctpTFDcTz5FhFzzJV5irkfrBTZC6s3YCQI3LsKA+U7uQ5Ji6CDtUeOsgXl4/RDUAJuKWgOvCcBgy3zKOooKP028GP2cMS8c7IrXZbVJ5XHvVdcM9Glc6UysBqayW4o5eOp7SjV2vdBlUZYUCC4EecCieNhd8ErfB+zOVo0kFonb0duUOCmF5DlFMmxJVCM5a2sqqnZhns627JeilTleYGGmas11R56uIKtwzvhiLomPmmFN0AZc51JQgcya0xKN6Ub8mEqk0Mw6cfoZWZ5NWVU8R7mVsbVA6o3hgYEGk1EzxuE4zgtmptEkvLa+ciJh9H0NVTu4/TgBxfOPhIh+swHX2AkE+Pa38prlyoR4KUZmpoAYQZFiXKRRmmCUYFBk7L8XsCAO5qqVS+wItiLcCndQXyCQ4NScnC4pK6rdXMuO/vZU136AesqWUOfIdnCelqXEEvRmePYWkvjS1pvzIDyiY/OqVVQzZBOQ0xuQeluuNJAM5aQzlfzM5f3Z49lPsnzz1PSzP8hm05jd0cL5Z6SjqvwwLVhAp7DvFHnoRYw54UFVvbFWvZIc2TzDQkg83J326x4OO2D/UjtM1K1+h6J5vkivrJMn4DbS8FLfS9zcScPQB4gCyNPjpfFy2IHO0jkFQ0qCQr+nl8xe7I+N4RzzbjFY36NADnLx2iLZBTgzl8N+/9VTtFo1kOM51LjnCkqOgG597MA11HzEPFxC+/4X+buACUQNAAA=&quot;"/>
    <we:property name="creatorSessionId" value="&quot;034af582-9ca4-436b-b620-c5693f1f66bc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TXPaMBD9Kx1demE6Nv4A5wY0vaT5GJLJpcN41tbaUWIsjyxTaMb/vSuZJKWh0DLTfHAB7Ura997qYfmecVFXBazOYI7siI2lvJuDuvvgsh4r17Hz85PT0fQkPhudHlNYVlrIsmZH90yDylFfi7qBwuxAwW+zHoOiuIDcjDIoauyxClUtSyjED+wmU0qrBtsew2VVSAVmy0sNGs22C5pOY6rtfvKoIqRaLPASU91Fp1hJpddjx/fdQRb43HNSD4YRBg7SmrrLWpj755uiFthElhpESQBMzAuijPs0wXOyNOiHnDuBiWei0Ospyep4WSniTWqsKqPXiC+gTJEzS05h3XG5Z6M8V5iDXg+PN5ITWTTzLfFL2agUp5jZVKmFXlGNK0gKjDMSJq4btcBVTEsqokuit6TqhZKkeTdVCeRxgplUaHNfmnItZGCGN/L7RCEpz9mR0/YeaUwolEslUiieMXk5sJvoZhSpRZkX62P01LerDjSXZaMnN6C0OajJLbXcdImWScVRjVe2UZ+FejhL/d5vFN5ik9rZgwdoye0vB3vdo47VS4GbtSbv9SOvP3RTJwoCDyD0IY0Ot8b/ww61xpiKIZGg0lsOVe/NOncb9qeD4Rzgj9RifY8G2avFa5vkOcDOKBhCFuEgi8JoiOEQ/Szhe43yKn++UwR6StcxbbpAWl/msVYr+npPptlNYuezb797ioaarJCPQb1DD/2DNK9spl1IO1cN3H7g8jAZZggu+KnPw8GLu4qLOXEgCpxAPiMxyg+6wtSFSFFtnCw2R7pnmx8cNFhGVVdHYJeX3KbREr5nXwWJ0O19DUVjtv04hlqkHwlRazX8Q3/t9Prg7v6NIl0DE28wcMMw86Jhf4BeynnfXq13aqNxqRO53LSd/WyXSza6riDFCyhxi2wkFxBSvkc6+xLDbBFCI4jnngXm1eZR6Lb9CSwG241lDQAA&quot;"/>
    <we:property name="isFiltersActionButtonVisible" value="true"/>
    <we:property name="pageDisplayName" value="&quot;Product Experience&quot;"/>
    <we:property name="pageName" value="&quot;ReportSection04417f54d30c3a89e50e&quot;"/>
    <we:property name="reportEmbeddedTime" value="&quot;2023-07-11T14:00:10.019Z&quot;"/>
    <we:property name="reportName" value="&quot;visuals&quot;"/>
    <we:property name="reportState" value="&quot;CONNECTED&quot;"/>
    <we:property name="reportUrl" value="&quot;/groups/me/reports/e02b5c56-7e74-4bd7-a97e-74e1b72b1310/ReportSection04417f54d30c3a89e50e?bookmarkGuid=ac6c5a2b-6ca6-43ce-89c8-00cbd63af92c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6.xml><?xml version="1.0" encoding="utf-8"?>
<we:webextension xmlns:we="http://schemas.microsoft.com/office/webextensions/webextension/2010/11" id="{AF46DCE1-03B3-4FA6-B90D-C9AE466619E5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30/bMBD+V6a88FJNTfOjKW/QMW3SNCFAvExVdLEvwZDake107ar87zs7HVtHGQy0QatKjc+Xu+++85dc1wEXpqlh9RnmGBwGx0rdzEHfvAmDQSC3bVCWCU+jiI94EvFxNB6WJXmpxgolTXC4DizoCu2lMC3ULiAZv8wGAdT1KVRuVUJtcBA0qI2SUItv2DvTltUtdoMAl02tNLiQ5xYsurALcqc1QQnfRpQRmBULPEdme+sZNkrbzTqFNI6ziI2KGGNMcVjEGd1j+l0P82F/l9QDmyppQUgC4GwxmySQFWXJY5aG4zQaRpGzGyGrelPKz3svVo2jz+LSFmrpmCquKaeL1HVUapGEaTyKw2EBYZbGkLKJj1aK2m4SFquTZaOJReK2jzYlTiqlBaNMni2NpidnHUxV3c791cmW/Vy1muEZln5LWmFXFOkCihpzLua5Jj4kR0nQHK5TrahB3ueoQm+6Ul+nGik1Dw6H3YwsfyzZ1IKh3qo4mCOdDXfBwYKvqOnzCOz3Fffb6AteB58EkdDHvoS6dWEPjsEIdkCI6DNzuPqTQICvf2mvdzc+xb9iZOYbCFmUJDAcZ6MkDYdRytIo+e8NLImD3LR6gSuCbQi3wTuoPyDU9ipnSlJfpNnR08EtwCO+AHLjd9AdVZXGCuxmefJy0N+3cqP95AmnkyvZ2ukVaLutSVpojvp45dv1TugfD5jR4LeiXikT3eweRWzO3OrJmngivl4m9J7g0SRKszAelcjTSYLh65TJR0mA0NhcyFyCben5kytN3wqkYPukmkdU8jwRFaD3UEJ/S8sLK+pBuBuBReGEh6MwBvopsSzH2asVGHWdC/dizSklEUrHba9kdQ/+54mJebx7qafH8PHiKtoJcubHyG73kKpaaxpgeAoSdwyrFAZoPuQPDKz+787tuNp13wG52tJmbg0AAA==&quot;"/>
    <we:property name="creatorSessionId" value="&quot;bf969fcd-9630-4337-af8b-6f2319680bfd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XW/aMBT9K1Ne+oImQj4IfaOMaVPXD7VVXyYU3SQ3qVtjR7bDYFX++64d2q0tG9sqtQUhEV9fX59z7j0Cbr2C6ZrD6hjm6O17B1LezEHdvPO9nifWsZOTw6Px2WF6PD6aUljWhkmhvf1bz4Cq0Fwy3QC3FSj4ddbzgPNTqOyqBK6x59WotBTA2XfskmnLqAbbnofLmksFtuS5AYO27ILSaU13++8DuhFywxZ4jrnpomdYS2XW6xjiMEyCfJCFGGKM/SxM6Izudh3M7fn2UgdsIoUBJgiAjQ0Df1T4Az8E+iixLIeJb+Ml42adkq2my1oRb1JjVVu9JsSikorlwD3HT6Hu6Nx6E8mbuXuaPoify0bleIal2xKGmRVVuoCMY1oS/VQ3aoGrlI7URIqkbUm7UyVJWZf6WVQKC4bC6JSuJKpYuJwr+W2iEOxyv9/27lGOiwWInKKPIY4rqlSBWS+nr4z/YyPWbY+e0plRRDNR8fVY/ezjRccyd3gnV6CMndzsmgrbttE5qQpUByvXuQ9M3Q3XoPeI2lvWo53dmYOOXv8y8esZ7Ni9NMhZa/OG/bIIRkGc+OGgxCIeRfhmvUOAUJuUiVSAaRTwVCp6VyBYvlsu2srkeX7KQO2kmf5Nlle31Ra4ncEgCaII+sNkEMV+P4jzOIjepsE+IXBzleaSrKKE3iVHbYL+PAsVUjRmB020VYlXds1TfJ1NssiPw0Ho9zPwkziEOB8FL26Tgs0JOQEv7JflY+jjCjd4Yuskac6I6oMp8uZIv8jtQwEGHKO6u4dhty8Lt42O8K33hZEIXe1L4I0tu3cAmuV7hKh1Gv6mqy5d/3dP/0aRroFhPoogycqyCPPYH8ZBP3AN/KM2Bpcmk8uHFnOvzXLJxugacjwFgRtkI7mAkBZbpHN/dzx3CaFhxHPLAfsn6F7otv0BsDBjSI8NAAA=&quot;"/>
    <we:property name="isFiltersActionButtonVisible" value="true"/>
    <we:property name="pageDisplayName" value="&quot;Ingredients and Health&quot;"/>
    <we:property name="pageName" value="&quot;ReportSection6a64483c2b4e4e6e0b48&quot;"/>
    <we:property name="reportEmbeddedTime" value="&quot;2023-07-11T14:11:00.910Z&quot;"/>
    <we:property name="reportName" value="&quot;visuals&quot;"/>
    <we:property name="reportState" value="&quot;CONNECTED&quot;"/>
    <we:property name="reportUrl" value="&quot;/groups/me/reports/e02b5c56-7e74-4bd7-a97e-74e1b72b1310/ReportSection6a64483c2b4e4e6e0b48?bookmarkGuid=1ad7c43c-5998-4e5a-bc07-247a90900bc1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7.xml><?xml version="1.0" encoding="utf-8"?>
<we:webextension xmlns:we="http://schemas.microsoft.com/office/webextensions/webextension/2010/11" id="{59AD0D5B-5B18-478B-9426-F6E08B39A2C7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+VXS08bMRD+K9Veeomq7G6e3CAFCamilCB6qKJobM8mhs16a3tTUpT/3rF3kzYhgQAtDzUnezw78803j9g3gZAmT2F2AhMM9oIDpa4moK/ehUEtyFZl0GAhF3GDt5KoxUOOTHDSUrmVKjPB3k1gQY/QXkhTQOoMkvDboBZAmp7CyO0SSA3Wghy1URmk8ieWynRkdYHzWoDXeao0OJN9Cxad2Smp056ghB9i8gjcyin2kdtSeoa50rbat1jSrEMcRp0uYNQSjWbLfWPKUw/zfn3n1APrqcyCzAiAk/E2a3ax3UlEp8viTsQ4RE5uZDZKq1B+f3s+yx19Fq8tU9eOKXZJPp2l+ZxCFSETcZd1GIikw5O4xevcfZ3I1FYO2ezwOtfEInFbWusRJyOlJSdPni2NpiTnJuiptJj41eGKvK8KzfEME3+UWWlnZOkcWIpDISdDTXxkAjOC5nCdakUJ8jr7I/SisfrR00iuRbBXnw9IcmfIJpUc9UrEwQSpNtxCgAUfUV76kVieK+GP0Qd8E3ySREJp+wLSwpl9fwBG8veEiH4Dh6usBAJ8+Ud6vbrxLv4VIwOfwCjEmEO3CY02YD1pxI04fvYEJsTB0BR6ijOCbQi3wVuozxCo4cwwUXrIx0q57A2ZhkyYDfmtLcHuiylknKTrSPdHI40jsNX28HWEcVRk1UxoPqJqhcoK2xuDtqu9ShstUB/MfBo/Sr0YPFFtLcA3wMp8sKVrqrqcPbpv/gLWsq0wqWMHI9aOo5D+ZkTYbrPX2VbHE5phU5y4QTEUaKg0xFvqp634n9ZIDPQbbKPdyHjh/tkCctk4oi2iEFphErawnTRY/d7GOVf5CSWq1PF/n4vbFuXlSKuJV66uh6Zg3wukINdT1l8c0PrLYnGXJVccOxFQC8qqqjvm+5gS5btTXG68uzUie4XWROJy9tQWwBKJKVFKzj4/W7nuDnNTOVIGy/WCqshNnCfx/HWMGiuaMyEXoR2vBfKAS9YDQnQhOaDbbSzLsLoJPtvA35CONzLq7yuk/2TI79JPLzjeb/eCr/D55peUKqzJgeMpZLjhRUVlR1ZcOu98Vfk3+fJNNZ//AtKdp+gTEAAA&quot;"/>
    <we:property name="creatorSessionId" value="&quot;84232c88-5d2f-4403-996d-909f788cbd51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+VXyW7bMBD9lYKXXIzCkrz25rgJULRZmhTpoQiMITly2MqiSlJu3ED/3iElp42R2EmzNahO4jbz5s28kXjBpLJFBot9mCF7w7a1/jYD8+1VxFosb+YODt7vjY7eT/ZHezs0rQundG7ZmwvmwEzRnShbQuYt0OSX0xaDLDuEqR+lkFlssQKN1Tlk6ifWm2nJmRKrFsPzItMGvMljBw692TltpzH5jl4n5BGEU3M8RuHq2SMstHHNuMfTbhuSKB4MAeOe7HR7/oytVwPMzfu90wBsrHMHKicAfg7TtuzLOIJelEY97Kcd3vbzqcpcs4Uvds4LQ3ETG4vC8/VJF/sEoN7jt5wsw4lbbNfoWdjcEG5L/r1Es6AD3g7aeucFO14u0PvH5cs6S86byJ1yC48BeIaTlIib2NLMcTEh0wXRQUlpsU8BaLuiVB1jRrQEO2OdlbPgewWJLo3AI0x/D4K7irJ3aDTlNrgcl8Zg7ibcQC4to8UGWKowk8w7OzASzfYieHurzDKf8Wrso+nU4BRcM7y6+MAwaXW3zBsk3aryOCmD9fuSqrhq3ZPnz2dosKE5l2oZ2ruVQOxjZCKE5IHebOOyDCv/nNa6vCvpt2JlczrO9I+xQWoF0nPXutTVSM4hFzS7Cu7+5fJAyK8U0mognlSr8mnWtMDfPacuE8bBjM/A+PrS/CuJw/cXOqSfTDWPQYMvvrp/06GvfzTlMREz1WZx+4p/EHinQdZxhImAYRc6fcB22kk6SbKxsTeIlaDkPZlAjhDo02knqTYTcaa1L6EXqJZNYdxPOlLnpXuB4rkTK8+spPVYa1nR/xIOMOb9JI5EJGTU7/N/U1bvZoXRc5xRb7ATiZZKQ74kPd2I/3/8Bt2OjGfWzw0ga+HIiMtkyAccZDoQadITbfHkwpFqRvAJvfQYV/GPpniNQDZWlM2UoGvQn/XEZkjXRv8iwUGIqKj9KKzXtQzLGAK+YB8UkVDbPoGs9Ga3tsEqsbX8X61uSG3Yfoef6r9gpE6g6PPuEPuDVA6GPBnEXEDsDa7lxuG54/r8qtjCcz1dunS2AIGHkOM1tBFd1I19XtZSF+7kLDghNKq5F6w54G/ql0RX1S9vnzx0NBAAAA==&quot;"/>
    <we:property name="isFiltersActionButtonVisible" value="true"/>
    <we:property name="pageDisplayName" value="&quot;Competitor Experience&quot;"/>
    <we:property name="pageName" value="&quot;ReportSection6bf50a31289ae26d4563&quot;"/>
    <we:property name="reportEmbeddedTime" value="&quot;2023-07-11T14:01:06.772Z&quot;"/>
    <we:property name="reportName" value="&quot;visuals&quot;"/>
    <we:property name="reportState" value="&quot;CONNECTED&quot;"/>
    <we:property name="reportUrl" value="&quot;/groups/me/reports/e02b5c56-7e74-4bd7-a97e-74e1b72b1310/ReportSection6bf50a31289ae26d4563?bookmarkGuid=89739024-babf-4972-b254-edeaed8c802f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8.xml><?xml version="1.0" encoding="utf-8"?>
<we:webextension xmlns:we="http://schemas.microsoft.com/office/webextensions/webextension/2010/11" id="{4610D788-8757-4448-8691-C926529340D3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wVLbMBD9lY4vvWQ6ke04NjdI6Yl2MsBw6WQya2llBI7lkeQ0KZN/71oObQMJoaUU8ClabXbf26fnKDeBULYuYfkFZhgcBEdaX8/AXL9jQS+oNmODmMsB57GMMMsZj0MWtlm6dkpXNji4CRyYAt2Fsg2UbUEKfp30AijLMRTtSkJpsRfUaKyuoFTfsUumLWcaXPUCXNSlNtCWPHPgsC07p3RaExT2IaKOwJ2a4xly10VPsdbGrdcZS7OExVl/2Bd5LDDKeELfsd2uh7k/v23qgY105UBVBKCNiZRFDBkLcwCZpmmWyX4bl6p065R8ebyoDfGmaSzrdnwjYlFooziUgedn0HZ0boKRLpuZ/3S8ET/TjeF4itJvVU65JVU6h7zEqVCzqSEGlcDK2WBFQxsbTSP1OYcF+tCl/jYySK1FcNBfTShiVVWU63n/InjegbSl4mhaNfMrmounMkNS09MGB55R3fVR2O1r4bfRE74JThQNoat9AWXTln1/BFbx94SInkmLq9OOAF/9JohPt77Fc02EmlNYsJQncQgJjzKJgvEw4nsFPBRzqDgN8q56h0VhsAC3Xh4/WVpJ05naxsxxSYQsMbJ4j8+JmtGgxRSFajtPa+DXUJC4PvFTU61tMbh/DHrPdij/AfI/PLFCV40bXYJxG6eWvqaNQHO09BJ+VOb2NRH27vB59fKtJjv8slZv+deOeTLSzk59NggTkYksE0mfZYyzFP/7+/BRXMa32KdUVqJBMvSWU9d7rabfif9Bv+81Efd436CLHjePFzbQDpCdd2SWMcbiYS5BRizqQ5Ikr9M7n+nuh66lwS+hqrC0b8k5O9A/zTc5mDdomseM4oUtsxViZ5hUpOEQMxzKmAtEzGUIbZsHhXK4cLlebOrkn+1XXd04S79zOIYKt1x56UAD3TLFnmuv/5vz89K7Wv0AzIvzKGYNAAA=&quot;"/>
    <we:property name="creatorSessionId" value="&quot;b860e60d-00bb-4c6c-b593-e2855a30ed3f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TXPaMBD9Kx1demE6CIixcyOUXtIkTJLJpcMwa2ntKDGWR5YplPF/70p20uaTpJ0JCSdrtVq993Yfhg2TqiwyWB/DAtk+O9D6egHm+hNnHZa3sZOTw6PR6eH8eHQ0obAurNJ5yfY3zIJJ0V6osoLMVaDgj1mHQZZNIXWrBLISO6xAU+ocMvULm2TasqbCusNwVWTagCt5ZsGiK7ukdFrT3fxLn24EYdUSz1DYJnqKhTa2XUc8jAI+iLrDrowHEvuRCOhM2ex6mNvz3aUe2FjnFlROAFwsiSLO+WAYJ5D0eb8LQeBzE5XZNiVeT1aFId6kxrpweo2JRaqNEpAxz89g2dDZsLHOqoV/mtyJn+nKCDzFxG/lVtk1VTqHOMN5QvTnZWWWuJ7TkYJIkbQ1aTc1mpT1qUfUNLQqT+fiEvIcsybjUv8cGyRAku13684txpFcQi4oeh/gKE0NpmDb5WSn6L9VedvyvYdkZhQp6UjWjtSfHp43HGMw40sw1o1sfEXNd/2iQ9pINAdr37KvytxMVa9zj9X7laKe3XiCDl79Nejt6DXc3hbirHZZXb7XC2Qko0gGXR5xwUN8n4aZgriG1JGgsgkaJDt8JMs8if//TCM83g/om5fpsWPnPAGy8Y7koQgGPQhEP0pQctHri63eeWdT+V0tFI3aHKVyN8+LG8LbR7Oz2++D55G/0kVS55X9gCZ6Rft27KTnkLZ2CnmfI+e9GCAJwzCKku6bv4qkWhAHoiAxtw9IjNLHXjlbp6vMlEBzZ7LYAumXuHuQYMEzKpp7FDb7Wvpt9IQ3pB+J0NS+gKxyZT8fQKnEZ0JUew2f6K9PL/+5uy9RpGlgKMPeECMcJgMhETFOeuAKPquNxZWN9equ7fzncbl0ZUuaHZxCjo/IRnIBIZVbpPN/c5i/hNAo4rnlgPvzcyt0Xf8GmM/ghocNAAA=&quot;"/>
    <we:property name="isFiltersActionButtonVisible" value="true"/>
    <we:property name="pageDisplayName" value="&quot;Marketing and Packaging&quot;"/>
    <we:property name="pageName" value="&quot;ReportSection91896149070db4de39c6&quot;"/>
    <we:property name="reportEmbeddedTime" value="&quot;2023-07-11T14:11:49.887Z&quot;"/>
    <we:property name="reportName" value="&quot;visuals&quot;"/>
    <we:property name="reportState" value="&quot;CONNECTED&quot;"/>
    <we:property name="reportUrl" value="&quot;/groups/me/reports/e02b5c56-7e74-4bd7-a97e-74e1b72b1310/ReportSection91896149070db4de39c6?bookmarkGuid=625286e9-7174-4d21-b0a9-80dc6d4dc155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ppt/webextensions/webextension9.xml><?xml version="1.0" encoding="utf-8"?>
<we:webextension xmlns:we="http://schemas.microsoft.com/office/webextensions/webextension/2010/11" id="{8C426E3F-DEF0-4A80-AA18-DD933EBCAD35}">
  <we:reference id="wa200003233" version="2.0.0.3" store="en-US" storeType="OMEX"/>
  <we:alternateReferences>
    <we:reference id="wa200003233" version="2.0.0.3" store="wa200003233" storeType="OMEX"/>
  </we:alternateReferences>
  <we:properties>
    <we:property name="backgroundColor" value="&quot;#FFFFFF&quot;"/>
    <we:property name="bookmark" value="&quot;H4sIAAAAAAAAA9VXTW/bMAz9K4MvuwSDP+J89NZm3WkYgrboZQgMSqJdtY5lSHIWL/B/HyVn3dJmLdBua5KTRVHk46OewGwCIU1dQvsFlhicBGdK3S1B372LgkFQ7do4xsDDCaQYRWMY5wKmjLxUbaWqTHCyCSzoAu21NA2ULiAZvy4GAZTlHAq3yqE0OAhq1EZVUMrv2DvTltUNdoMA13WpNLiQlxYsurArcqc1QYk+JJQRuJUrvERue+sF1krb7TplCHk4FlGSJjEiRkMOdMb0ux7m8/4uqQc2U5UFWREAZ+MpYzljTIyHCTmOeBxOnN3Iqii3pfw6e9XWjj6La8vU2jHFbimni9R1VOqQx8k0TGLIY2CACMl45E7nsrTbhKw9X9eaWCRu+2gz4qRQWnLK5NnSaHpyNsFMlc3Sf53v2C9VozleYO63KittS5GugJWYCbnMNPFRCawImsM114oa5H1OC/SmG/VtppFSi+Ak7BZkebJkU0qOeqfiYIl0N9yHAAu+orrPI7HfV8Jvoy94E3yWREIf+xrKxoV9fwZG8veEiH4Lh6u/CQT49rf2enfjU/wrRha+gZM4yiMMkxTpPuRDwdOx+O8NzImDzDR6hS3BNoTb4CPU1BeXMOO02yy9YDMjbQM9aY9bPLjHeypWUHGyPgR7WhQaC7Db5fnBVPKpqbYvQ/qCuytU1djZDWi7q1haaIH6rPXN/Cj1z+cnHjyo8TiI6RZ/kM/2grYvFtDfgdtLDMN0FLJ4OomQMT6NhJjCYUpsTvkw01DtfTIPVk8PYb9OPNzDPEL1PEnDG0tlF1uvizRJJyETwxHNLGKaJgKHeKC6oPM3YDArFe+7ekzq2Av+dRphoI9RIM8z8dYy2YNw4UfFbv8gqhprauA4hwr3DKR0/4BmQPHMUOr/0tyPpF33A7WEk/VSDQAA&quot;"/>
    <we:property name="creatorSessionId" value="&quot;098181ce-112a-425c-a0c4-29ff2a6e481a&quot;"/>
    <we:property name="creatorTenantId" value="&quot;f057284d-5d7d-4b6f-b94c-707b3dd79c3d&quot;"/>
    <we:property name="creatorUserId" value="&quot;10032002BBD05110&quot;"/>
    <we:property name="datasetId" value="&quot;33993a99-151b-4460-936b-3cbab10cc2ca&quot;"/>
    <we:property name="embedUrl" value="&quot;/reportEmbed?reportId=e02b5c56-7e74-4bd7-a97e-74e1b72b1310&amp;config=eyJjbHVzdGVyVXJsIjoiaHR0cHM6Ly9XQUJJLUlORElBLVdFU1QtcmVkaXJlY3QuYW5hbHlzaXMud2luZG93cy5uZXQiLCJlbWJlZEZlYXR1cmVzIjp7Im1vZGVybkVtYmVkIjp0cnVlLCJ1c2FnZU1ldHJpY3NWTmV4dCI6dHJ1ZX19&amp;disableSensitivityBanner=true&quot;"/>
    <we:property name="initialStateBookmark" value="&quot;H4sIAAAAAAAAA9VXTU/bQBD9K9VeuESVP+J8cAtpeqFABIgLiqzZ3bFZcLzWep0mjfzfO14HWiBtaJGA5OSd2Y/33syL12smVVlksDqFObJDdqT13RzM3SefdVi+iZ2dHZ+Mzo/j09HJhMK6sErnJTtcMwsmRXulygqyZgcKXs86DLJsCmkzSiArscMKNKXOIVM/sJ1MKWsqrDsMl0WmDTRbXliw2Gy7oOk0prP9zyGdCMKqBV6gsG30HAtt7GYccYTE60s/jMIAEf2uAFpTtlkHc/f85lAHbKxzCyonAE0Mvajn8WA48JFzMfSlHLq5icrsZgpfTZaFId6kxqpo9BoTi1QbJSBjjp/BsqWzZmOdVXP3NHkUv9CVEXiOiUvlVtkV7XQJPMM4IfpxWZkFrmJaUhApkrYm7aZGk7Ju6pTOw9hAnqJL3ejvY4OERLJDr+48gBvJBeSCok+RjdLUYAp2M5y8D+yvVb4pcvScxYwipcrTbNNEv6p22ZITDub4Boxt+pTfUsWbItE6bSSao5Wr0xdl7lsp6Dxh9AFlqGf3DqAVt7+19abRWlJvhG1WN+kojAYel90eOUgOo1BiFz+oL2j9DZQYZ1q0Vd0nd2wF/zqPcDD7aJDdSry3TbYgbM0yCPzERy+MsN8Nk64UUV9+TLNQizQHxoKy1dy95uNS2QpaLffIOS9g8jobSZ1Xdg+N9K/CvLOrdsJtLdYVQTj0wgCSADggQtjvvbnFpJoTEeIhMbfPmIy2Xsx29lmZ0dvXPOoxNke6dTcPEiw4RkV7jsI2r6VLoyO8Zt8UidDufQVZ1Wx7cASlEgeEqHYa/qHIbnr53yV+iSJtAUXEecI5l/QXSTfyngi8QbPhX7WxuLRcLx8b0P22y6UrWxYgcAo5bpGN5AJCKndI5z5pmDuE0CjiuWNB86HzIHRd/wQzFEi2cw0AAA==&quot;"/>
    <we:property name="isFiltersActionButtonVisible" value="true"/>
    <we:property name="pageDisplayName" value="&quot;Pricing and Availability&quot;"/>
    <we:property name="pageName" value="&quot;ReportSection5beaf07d13532eee14ca&quot;"/>
    <we:property name="reportEmbeddedTime" value="&quot;2023-07-11T14:12:32.939Z&quot;"/>
    <we:property name="reportName" value="&quot;visuals&quot;"/>
    <we:property name="reportState" value="&quot;CONNECTED&quot;"/>
    <we:property name="reportUrl" value="&quot;/groups/me/reports/e02b5c56-7e74-4bd7-a97e-74e1b72b1310/ReportSection5beaf07d13532eee14ca?bookmarkGuid=3e7ea72c-36d5-42b5-b817-dd97f107912d&amp;bookmarkUsage=1&amp;ctid=f057284d-5d7d-4b6f-b94c-707b3dd79c3d&amp;fromEntryPoint=export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1227</TotalTime>
  <Words>318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Aparajita</vt:lpstr>
      <vt:lpstr>Arial</vt:lpstr>
      <vt:lpstr>Arial Black</vt:lpstr>
      <vt:lpstr>Bookman Old Style</vt:lpstr>
      <vt:lpstr>Calibri</vt:lpstr>
      <vt:lpstr>Calibri Light</vt:lpstr>
      <vt:lpstr>Cambria</vt:lpstr>
      <vt:lpstr>Cotta</vt:lpstr>
      <vt:lpstr>manrope</vt:lpstr>
      <vt:lpstr>Söhne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Nupur Jamadagni</dc:creator>
  <cp:lastModifiedBy>Nupur Jamadagni</cp:lastModifiedBy>
  <cp:revision>19</cp:revision>
  <dcterms:created xsi:type="dcterms:W3CDTF">2023-07-10T16:46:12Z</dcterms:created>
  <dcterms:modified xsi:type="dcterms:W3CDTF">2023-07-14T19:38:23Z</dcterms:modified>
</cp:coreProperties>
</file>

<file path=docProps/thumbnail.jpeg>
</file>